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733" r:id="rId1"/>
  </p:sldMasterIdLst>
  <p:notesMasterIdLst>
    <p:notesMasterId r:id="rId42"/>
  </p:notesMasterIdLst>
  <p:sldIdLst>
    <p:sldId id="256" r:id="rId2"/>
    <p:sldId id="290" r:id="rId3"/>
    <p:sldId id="305" r:id="rId4"/>
    <p:sldId id="316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326" r:id="rId13"/>
    <p:sldId id="299" r:id="rId14"/>
    <p:sldId id="300" r:id="rId15"/>
    <p:sldId id="301" r:id="rId16"/>
    <p:sldId id="302" r:id="rId17"/>
    <p:sldId id="303" r:id="rId18"/>
    <p:sldId id="304" r:id="rId19"/>
    <p:sldId id="306" r:id="rId20"/>
    <p:sldId id="307" r:id="rId21"/>
    <p:sldId id="308" r:id="rId22"/>
    <p:sldId id="315" r:id="rId23"/>
    <p:sldId id="309" r:id="rId24"/>
    <p:sldId id="310" r:id="rId25"/>
    <p:sldId id="311" r:id="rId26"/>
    <p:sldId id="312" r:id="rId27"/>
    <p:sldId id="313" r:id="rId28"/>
    <p:sldId id="314" r:id="rId29"/>
    <p:sldId id="325" r:id="rId30"/>
    <p:sldId id="288" r:id="rId31"/>
    <p:sldId id="320" r:id="rId32"/>
    <p:sldId id="321" r:id="rId33"/>
    <p:sldId id="322" r:id="rId34"/>
    <p:sldId id="323" r:id="rId35"/>
    <p:sldId id="319" r:id="rId36"/>
    <p:sldId id="284" r:id="rId37"/>
    <p:sldId id="318" r:id="rId38"/>
    <p:sldId id="324" r:id="rId39"/>
    <p:sldId id="289" r:id="rId40"/>
    <p:sldId id="280" r:id="rId41"/>
  </p:sldIdLst>
  <p:sldSz cx="9144000" cy="6858000" type="screen4x3"/>
  <p:notesSz cx="6669088" cy="987266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F8B"/>
    <a:srgbClr val="8996A0"/>
    <a:srgbClr val="FF791E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229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A75F-FEFB-4241-BC4D-78E58F7DBC6F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F52F-5ABE-4BC8-80D1-04CCC0A4A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5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35" y="4995511"/>
            <a:ext cx="6336826" cy="46895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&lt;Heading&gt;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231775" y="5464175"/>
            <a:ext cx="6337285" cy="345935"/>
          </a:xfrm>
        </p:spPr>
        <p:txBody>
          <a:bodyPr/>
          <a:lstStyle>
            <a:lvl1pPr marL="195263" marR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 sz="1800">
                <a:solidFill>
                  <a:srgbClr val="8996A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195263" marR="0" lvl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996A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&lt;Sub-heading/Presenter/Date&gt;</a:t>
            </a:r>
            <a:endParaRPr lang="en-GB" dirty="0" smtClean="0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-1805" y="241384"/>
            <a:ext cx="9145805" cy="1440000"/>
          </a:xfrm>
          <a:prstGeom prst="rect">
            <a:avLst/>
          </a:prstGeom>
          <a:solidFill>
            <a:srgbClr val="00A4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GB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7020" y="1278320"/>
            <a:ext cx="28821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GB" sz="860" dirty="0">
                <a:solidFill>
                  <a:schemeClr val="bg1"/>
                </a:solidFill>
              </a:rPr>
              <a:t>The most important thing we build is trust</a:t>
            </a:r>
          </a:p>
        </p:txBody>
      </p:sp>
      <p:pic>
        <p:nvPicPr>
          <p:cNvPr id="26" name="Picture 2" descr="P:\logos\cobham_logo_white_screen_RGB_png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471815"/>
            <a:ext cx="2038829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" name="Table 2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7757036"/>
              </p:ext>
            </p:extLst>
          </p:nvPr>
        </p:nvGraphicFramePr>
        <p:xfrm>
          <a:off x="1805" y="3774645"/>
          <a:ext cx="9144000" cy="23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230430"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ADVANCED ELECTRONIC </a:t>
                      </a:r>
                      <a:r>
                        <a:rPr lang="en-US" sz="780" b="1" baseline="0" dirty="0" smtClean="0"/>
                        <a:t>SOLUTIONS</a:t>
                      </a:r>
                      <a:endParaRPr lang="en-US" sz="780" b="1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AVIATION SERVICES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COMMUNICATIONS AND CONNECTIVITY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MISSION SYSTEMS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8996A0"/>
                    </a:solidFill>
                  </a:tcPr>
                </a:tc>
              </a:tr>
            </a:tbl>
          </a:graphicData>
        </a:graphic>
      </p:graphicFrame>
      <p:pic>
        <p:nvPicPr>
          <p:cNvPr id="30" name="Picture 1" descr="E:\Images\InDesign\POWERPOINT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700775"/>
            <a:ext cx="9144000" cy="207082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5937992"/>
            <a:ext cx="2515481" cy="68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92D68E35-7437-4582-A6C7-9D0EB5E9CB3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55F9C551-2FA5-4122-A83D-551109472C7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ntent with Cap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00"/>
            <a:ext cx="3008313" cy="8548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24700"/>
            <a:ext cx="5111750" cy="500146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08015"/>
            <a:ext cx="3008313" cy="411814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4FFC67E-66A0-4412-AB75-DB34FC7854C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W Title and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8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W Title and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70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4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Picture with Ca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3105"/>
            <a:ext cx="5486400" cy="35644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B9E78077-ED29-4C78-841F-6F839B6C9B3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Vertical Title and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201510"/>
            <a:ext cx="2070100" cy="518500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201510"/>
            <a:ext cx="6059488" cy="51850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0B9192DD-6848-40D4-BC96-608866D78954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88" y="2493494"/>
            <a:ext cx="7077456" cy="1914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E99E1-55A7-48B4-BEDF-FD9686B3D392}" type="datetime1">
              <a:rPr lang="en-US" altLang="en-US"/>
              <a:pPr>
                <a:defRPr/>
              </a:pPr>
              <a:t>7/25/2016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563938" y="6656388"/>
            <a:ext cx="2286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Aeroflex Company Confidential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CF113-5701-4AF6-AD2F-98F86FB2C1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05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5605913"/>
            <a:ext cx="3348372" cy="9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White with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5733256"/>
            <a:ext cx="2515481" cy="680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ce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rang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Gre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Cy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239838"/>
            <a:ext cx="4064000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65588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262EFB65-E16C-451A-8365-0EA1441EB5B7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39838"/>
            <a:ext cx="8281988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5192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11525" y="6508750"/>
            <a:ext cx="2519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C45E5B5-605A-4497-BEB2-7A77461E4807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5192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1800" y="650875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0600ADF-17AC-4085-9C50-2A0435A054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51923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pic>
        <p:nvPicPr>
          <p:cNvPr id="15" name="Picture 2" descr="P:\logos\cobham_logo_cyan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217410"/>
            <a:ext cx="2055845" cy="21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336" y="65602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rgbClr val="00A4F2"/>
              </a:buClr>
              <a:buNone/>
            </a:pPr>
            <a:r>
              <a:rPr lang="en-GB" sz="1000" dirty="0" smtClean="0">
                <a:solidFill>
                  <a:srgbClr val="FF7900"/>
                </a:solidFill>
              </a:rPr>
              <a:t>www.cobham.com/wireless</a:t>
            </a:r>
            <a:endParaRPr lang="en-US" sz="1000" dirty="0" err="1" smtClean="0">
              <a:solidFill>
                <a:srgbClr val="FF79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06" r:id="rId2"/>
    <p:sldLayoutId id="2147483822" r:id="rId3"/>
    <p:sldLayoutId id="2147483807" r:id="rId4"/>
    <p:sldLayoutId id="2147483823" r:id="rId5"/>
    <p:sldLayoutId id="2147483825" r:id="rId6"/>
    <p:sldLayoutId id="2147483826" r:id="rId7"/>
    <p:sldLayoutId id="2147483827" r:id="rId8"/>
    <p:sldLayoutId id="2147483808" r:id="rId9"/>
    <p:sldLayoutId id="2147483809" r:id="rId10"/>
    <p:sldLayoutId id="2147483824" r:id="rId11"/>
    <p:sldLayoutId id="2147483810" r:id="rId12"/>
    <p:sldLayoutId id="2147483811" r:id="rId13"/>
    <p:sldLayoutId id="2147483812" r:id="rId14"/>
    <p:sldLayoutId id="2147483828" r:id="rId15"/>
    <p:sldLayoutId id="2147483829" r:id="rId16"/>
    <p:sldLayoutId id="2147483830" r:id="rId17"/>
    <p:sldLayoutId id="2147483813" r:id="rId18"/>
    <p:sldLayoutId id="2147483815" r:id="rId19"/>
    <p:sldLayoutId id="2147483821" r:id="rId20"/>
    <p:sldLayoutId id="2147483831" r:id="rId2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9pPr>
    </p:titleStyle>
    <p:bodyStyle>
      <a:lvl1pPr marL="195263" indent="-19526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62000" indent="-190500" algn="l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2pPr>
      <a:lvl3pPr marL="1236663" indent="-18891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800">
          <a:solidFill>
            <a:schemeClr val="tx1"/>
          </a:solidFill>
          <a:latin typeface="+mn-lt"/>
        </a:defRPr>
      </a:lvl3pPr>
      <a:lvl4pPr marL="1719263" indent="-25241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</a:t>
            </a:r>
            <a:r>
              <a:rPr lang="en-US" dirty="0" smtClean="0"/>
              <a:t>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234" y="5029200"/>
            <a:ext cx="7580125" cy="435265"/>
          </a:xfrm>
        </p:spPr>
        <p:txBody>
          <a:bodyPr/>
          <a:lstStyle/>
          <a:p>
            <a:r>
              <a:rPr lang="en-US" dirty="0" smtClean="0"/>
              <a:t>CN-004 TMA Installation &amp; Switch (EXT-MUE GUI)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7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</a:t>
            </a:r>
            <a:r>
              <a:rPr lang="zh-CN" altLang="en-US" dirty="0" smtClean="0"/>
              <a:t>击左上角</a:t>
            </a:r>
            <a:r>
              <a:rPr lang="en-US" altLang="zh-CN" dirty="0" smtClean="0"/>
              <a:t>Connection Settings</a:t>
            </a:r>
            <a:r>
              <a:rPr lang="zh-CN" altLang="en-US" dirty="0" smtClean="0"/>
              <a:t>图标，打开</a:t>
            </a:r>
            <a:r>
              <a:rPr lang="en-US" altLang="zh-CN" dirty="0" smtClean="0"/>
              <a:t>Preferences</a:t>
            </a:r>
            <a:r>
              <a:rPr lang="zh-CN" altLang="en-US" dirty="0" smtClean="0"/>
              <a:t>界面。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378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40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主要更新如下默认配置</a:t>
            </a:r>
            <a:endParaRPr lang="en-US" altLang="zh-CN" dirty="0" smtClean="0"/>
          </a:p>
          <a:p>
            <a:pPr lvl="1"/>
            <a:r>
              <a:rPr lang="en-US" b="1" dirty="0" smtClean="0"/>
              <a:t>Configuration</a:t>
            </a:r>
            <a:r>
              <a:rPr lang="zh-CN" altLang="en-US" dirty="0"/>
              <a:t>：</a:t>
            </a:r>
            <a:r>
              <a:rPr lang="zh-CN" altLang="en-US" dirty="0" smtClean="0"/>
              <a:t>请把默认模式</a:t>
            </a:r>
            <a:r>
              <a:rPr lang="en-US" altLang="zh-CN" dirty="0" smtClean="0"/>
              <a:t>”Software Licensing”</a:t>
            </a:r>
            <a:r>
              <a:rPr lang="zh-CN" altLang="en-US" dirty="0" smtClean="0"/>
              <a:t>更新为“</a:t>
            </a:r>
            <a:r>
              <a:rPr lang="en-US" altLang="zh-CN" dirty="0" smtClean="0"/>
              <a:t>MTS Mode</a:t>
            </a:r>
            <a:r>
              <a:rPr lang="zh-CN" altLang="en-US" dirty="0" smtClean="0"/>
              <a:t>”。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Configuration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45" y="2346116"/>
            <a:ext cx="5763155" cy="413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82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</a:t>
            </a:r>
            <a:r>
              <a:rPr lang="en-US" altLang="zh-CN" b="1" dirty="0" smtClean="0"/>
              <a:t>etup</a:t>
            </a:r>
            <a:endParaRPr lang="en-US" altLang="zh-CN" b="1" dirty="0"/>
          </a:p>
          <a:p>
            <a:pPr lvl="1"/>
            <a:r>
              <a:rPr lang="en-US" dirty="0" smtClean="0"/>
              <a:t>Test Mobile TCP/IP Settings – IP A</a:t>
            </a:r>
            <a:r>
              <a:rPr lang="en-US" altLang="zh-CN" dirty="0" smtClean="0"/>
              <a:t>ddress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 IP</a:t>
            </a:r>
            <a:r>
              <a:rPr lang="zh-CN" altLang="en-US" dirty="0" smtClean="0"/>
              <a:t>地址。</a:t>
            </a:r>
            <a:endParaRPr lang="en-US" altLang="zh-CN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lvl="1" indent="0">
              <a:buClr>
                <a:srgbClr val="009FDA"/>
              </a:buClr>
              <a:buSzPct val="130000"/>
              <a:buNone/>
            </a:pPr>
            <a:r>
              <a:rPr lang="zh-CN" altLang="en-US" sz="1600" i="1" dirty="0"/>
              <a:t>备注</a:t>
            </a:r>
            <a:r>
              <a:rPr lang="zh-CN" altLang="en-US" sz="1600" i="1" dirty="0" smtClean="0"/>
              <a:t>：串</a:t>
            </a:r>
            <a:r>
              <a:rPr lang="zh-CN" altLang="en-US" sz="1600" i="1" dirty="0"/>
              <a:t>口相关文档（</a:t>
            </a:r>
            <a:r>
              <a:rPr lang="en-US" altLang="zh-CN" sz="1600" i="1" dirty="0"/>
              <a:t> CN-005-TM500_Serial_Log_MK3.pptx </a:t>
            </a:r>
            <a:r>
              <a:rPr lang="zh-CN" altLang="en-US" sz="1600" i="1" dirty="0" smtClean="0"/>
              <a:t>）将进</a:t>
            </a:r>
            <a:r>
              <a:rPr lang="zh-CN" altLang="en-US" sz="1600" i="1" dirty="0"/>
              <a:t>一步介绍</a:t>
            </a:r>
            <a:r>
              <a:rPr lang="en-US" altLang="zh-CN" sz="1600" i="1" dirty="0"/>
              <a:t>TM500 </a:t>
            </a:r>
            <a:r>
              <a:rPr lang="en-US" altLang="zh-CN" sz="1600" i="1" dirty="0" smtClean="0"/>
              <a:t>IP</a:t>
            </a:r>
            <a:r>
              <a:rPr lang="zh-CN" altLang="en-US" sz="1600" i="1" dirty="0" smtClean="0"/>
              <a:t>配置。</a:t>
            </a:r>
            <a:endParaRPr lang="en-US" sz="1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Setup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5350933" cy="38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28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TMA</a:t>
            </a:r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Reboot</a:t>
            </a:r>
            <a:r>
              <a:rPr lang="zh-CN" altLang="en-US" dirty="0" smtClean="0"/>
              <a:t>：请</a:t>
            </a:r>
            <a:r>
              <a:rPr lang="zh-CN" altLang="en-US" dirty="0" smtClean="0">
                <a:solidFill>
                  <a:srgbClr val="FF0000"/>
                </a:solidFill>
              </a:rPr>
              <a:t>不要</a:t>
            </a:r>
            <a:r>
              <a:rPr lang="zh-CN" altLang="en-US" dirty="0" smtClean="0"/>
              <a:t>勾选</a:t>
            </a:r>
            <a:r>
              <a:rPr lang="en-US" altLang="zh-CN" i="1" dirty="0" smtClean="0"/>
              <a:t>On Fatal Error</a:t>
            </a:r>
            <a:r>
              <a:rPr lang="zh-CN" altLang="en-US" dirty="0" smtClean="0"/>
              <a:t>，否则出现</a:t>
            </a:r>
            <a:r>
              <a:rPr lang="en-US" altLang="zh-CN" dirty="0" smtClean="0"/>
              <a:t>ASSERT</a:t>
            </a:r>
            <a:r>
              <a:rPr lang="zh-CN" altLang="en-US" dirty="0" smtClean="0"/>
              <a:t>的时候，</a:t>
            </a:r>
            <a:r>
              <a:rPr lang="en-US" altLang="zh-CN" dirty="0"/>
              <a:t> TM500</a:t>
            </a:r>
            <a:r>
              <a:rPr lang="zh-CN" altLang="en-US" dirty="0"/>
              <a:t>将自动重</a:t>
            </a:r>
            <a:r>
              <a:rPr lang="zh-CN" altLang="en-US" dirty="0" smtClean="0"/>
              <a:t>启，无法抓取</a:t>
            </a:r>
            <a:r>
              <a:rPr lang="en-US" altLang="zh-CN" dirty="0" smtClean="0"/>
              <a:t>DTRC log</a:t>
            </a:r>
            <a:r>
              <a:rPr lang="zh-CN" altLang="en-US" dirty="0" smtClean="0"/>
              <a:t>。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Reboot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47" y="2011656"/>
            <a:ext cx="6017154" cy="431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49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TMA</a:t>
            </a:r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Radio Cards</a:t>
            </a:r>
            <a:endParaRPr lang="en-US" dirty="0"/>
          </a:p>
          <a:p>
            <a:pPr lvl="1"/>
            <a:r>
              <a:rPr lang="zh-CN" altLang="en-US" dirty="0" smtClean="0"/>
              <a:t>单台或两台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级联时，请</a:t>
            </a:r>
            <a:r>
              <a:rPr lang="zh-CN" altLang="en-US" dirty="0" smtClean="0">
                <a:solidFill>
                  <a:srgbClr val="FF0000"/>
                </a:solidFill>
              </a:rPr>
              <a:t>不要</a:t>
            </a:r>
            <a:r>
              <a:rPr lang="zh-CN" altLang="en-US" dirty="0" smtClean="0"/>
              <a:t>勾选</a:t>
            </a:r>
            <a:r>
              <a:rPr lang="en-US" altLang="zh-CN" dirty="0" smtClean="0"/>
              <a:t>Use AC.</a:t>
            </a:r>
          </a:p>
          <a:p>
            <a:pPr lvl="1"/>
            <a:r>
              <a:rPr lang="zh-CN" altLang="en-US" dirty="0" smtClean="0"/>
              <a:t>请根据射频连线，</a:t>
            </a:r>
            <a:r>
              <a:rPr lang="zh-CN" altLang="en-US" dirty="0"/>
              <a:t>选择</a:t>
            </a:r>
            <a:r>
              <a:rPr lang="zh-CN" altLang="en-US" dirty="0" smtClean="0"/>
              <a:t>对应的射频卡以及</a:t>
            </a:r>
            <a:r>
              <a:rPr lang="en-US" altLang="zh-CN" dirty="0" smtClean="0"/>
              <a:t>I/F Mode.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Radio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380633"/>
            <a:ext cx="5714999" cy="409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971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TMA</a:t>
            </a:r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Viewer Options</a:t>
            </a:r>
            <a:r>
              <a:rPr lang="zh-CN" altLang="en-US" dirty="0" smtClean="0"/>
              <a:t>：请更新</a:t>
            </a:r>
            <a:r>
              <a:rPr lang="en-US" altLang="zh-CN" dirty="0" smtClean="0"/>
              <a:t>CSV File Viewer</a:t>
            </a:r>
            <a:r>
              <a:rPr lang="zh-CN" altLang="en-US" dirty="0" smtClean="0"/>
              <a:t>为</a:t>
            </a:r>
            <a:r>
              <a:rPr lang="en-US" altLang="zh-CN" dirty="0" smtClean="0"/>
              <a:t>Microsoft Excel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Viewer Options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6378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02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TMA</a:t>
            </a:r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Session History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Session History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63706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73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TMA</a:t>
            </a:r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references – Session History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63325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73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TMA</a:t>
            </a:r>
            <a:r>
              <a:rPr lang="zh-CN" altLang="en-US" dirty="0"/>
              <a:t>配置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Incident Reporting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r>
              <a:rPr lang="en-US" dirty="0" smtClean="0"/>
              <a:t>Test Mobile Trace (DTRC) – FTP Settings</a:t>
            </a:r>
          </a:p>
          <a:p>
            <a:pPr lvl="1"/>
            <a:r>
              <a:rPr lang="en-US" b="1" dirty="0" smtClean="0"/>
              <a:t>Host Name</a:t>
            </a:r>
            <a:r>
              <a:rPr lang="en-US" dirty="0" smtClean="0"/>
              <a:t>: TM500</a:t>
            </a:r>
            <a:r>
              <a:rPr lang="zh-CN" altLang="en-US" dirty="0" smtClean="0"/>
              <a:t>控制电脑</a:t>
            </a:r>
            <a:r>
              <a:rPr lang="en-US" altLang="zh-CN" dirty="0" smtClean="0"/>
              <a:t>IP.</a:t>
            </a:r>
          </a:p>
          <a:p>
            <a:pPr lvl="1"/>
            <a:r>
              <a:rPr lang="en-US" b="1" dirty="0" smtClean="0"/>
              <a:t>Username/Password</a:t>
            </a:r>
            <a:r>
              <a:rPr lang="en-US" dirty="0" smtClean="0"/>
              <a:t>: TM500</a:t>
            </a:r>
            <a:r>
              <a:rPr lang="zh-CN" altLang="en-US" dirty="0" smtClean="0"/>
              <a:t>配置的用户名和密码（一般</a:t>
            </a:r>
            <a:r>
              <a:rPr lang="zh-CN" altLang="en-US" dirty="0"/>
              <a:t>默</a:t>
            </a:r>
            <a:r>
              <a:rPr lang="zh-CN" altLang="en-US" dirty="0" smtClean="0"/>
              <a:t>认配置是</a:t>
            </a:r>
            <a:r>
              <a:rPr lang="en-US" altLang="zh-CN" i="1" dirty="0" smtClean="0"/>
              <a:t>tm500/tm500</a:t>
            </a:r>
            <a:r>
              <a:rPr lang="zh-CN" altLang="en-US" dirty="0" smtClean="0"/>
              <a:t>）。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08920"/>
            <a:ext cx="5211763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962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添加共享路径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1600200"/>
            <a:ext cx="6999287" cy="478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46675"/>
          </a:xfrm>
        </p:spPr>
        <p:txBody>
          <a:bodyPr/>
          <a:lstStyle/>
          <a:p>
            <a:r>
              <a:rPr lang="zh-CN" altLang="en-US" dirty="0" smtClean="0"/>
              <a:t>点击如下图所示图标配置用户信息。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1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1587" y="1268761"/>
            <a:ext cx="7772400" cy="788640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71600" y="2276872"/>
            <a:ext cx="6408712" cy="2599928"/>
          </a:xfrm>
          <a:prstGeom prst="rect">
            <a:avLst/>
          </a:prstGeom>
        </p:spPr>
        <p:txBody>
          <a:bodyPr/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23666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719263" indent="-2524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TMA</a:t>
            </a:r>
            <a:r>
              <a:rPr lang="zh-CN" altLang="en-US" kern="0" dirty="0" smtClean="0">
                <a:solidFill>
                  <a:schemeClr val="bg1"/>
                </a:solidFill>
              </a:rPr>
              <a:t>安装与配置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射频卡固件升级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软件版本</a:t>
            </a:r>
            <a:r>
              <a:rPr lang="zh-CN" altLang="en-US" kern="0" dirty="0">
                <a:solidFill>
                  <a:schemeClr val="bg1"/>
                </a:solidFill>
              </a:rPr>
              <a:t>切换</a:t>
            </a:r>
            <a:endParaRPr lang="en-US" altLang="zh-CN" kern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添加共享路径（</a:t>
            </a:r>
            <a:r>
              <a:rPr lang="en-US" altLang="zh-CN" i="1" dirty="0" err="1" smtClean="0"/>
              <a:t>ftp_root</a:t>
            </a:r>
            <a:r>
              <a:rPr lang="zh-CN" altLang="en-US" dirty="0" smtClean="0"/>
              <a:t>文件夹）</a:t>
            </a:r>
            <a:endParaRPr lang="en-US" altLang="zh-CN" dirty="0" smtClean="0"/>
          </a:p>
          <a:p>
            <a:pPr marL="566737" lvl="1" indent="0">
              <a:buNone/>
            </a:pPr>
            <a:r>
              <a:rPr lang="en-US" altLang="zh-CN" sz="1800" dirty="0" smtClean="0"/>
              <a:t>..\</a:t>
            </a:r>
            <a:r>
              <a:rPr lang="en-US" altLang="zh-CN" sz="1800" dirty="0" err="1" smtClean="0"/>
              <a:t>Aeroflex</a:t>
            </a:r>
            <a:r>
              <a:rPr lang="en-US" altLang="zh-CN" sz="1800" dirty="0" smtClean="0"/>
              <a:t>\TM500\LTE </a:t>
            </a:r>
            <a:r>
              <a:rPr lang="en-US" altLang="zh-CN" sz="1800" dirty="0"/>
              <a:t>- </a:t>
            </a:r>
            <a:r>
              <a:rPr lang="en-US" altLang="zh-CN" sz="1800" dirty="0" smtClean="0"/>
              <a:t>LMF </a:t>
            </a:r>
            <a:r>
              <a:rPr lang="en-US" altLang="zh-CN" sz="1800" dirty="0"/>
              <a:t>7.0.1\</a:t>
            </a:r>
            <a:r>
              <a:rPr lang="en-US" altLang="zh-CN" sz="1800" dirty="0" err="1"/>
              <a:t>ppc_pq</a:t>
            </a:r>
            <a:r>
              <a:rPr lang="en-US" altLang="zh-CN" sz="1800" dirty="0"/>
              <a:t>\public\</a:t>
            </a:r>
            <a:r>
              <a:rPr lang="en-US" altLang="zh-CN" sz="1800" dirty="0" err="1"/>
              <a:t>ftp_root</a:t>
            </a:r>
            <a:r>
              <a:rPr lang="en-US" altLang="zh-CN" sz="1800" dirty="0"/>
              <a:t>\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添加共享路径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30" y="2133600"/>
            <a:ext cx="5730875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73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路径添加完成后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请确保</a:t>
            </a:r>
            <a:r>
              <a:rPr lang="en-US" altLang="zh-CN" i="1" dirty="0" smtClean="0"/>
              <a:t>Files &amp; Directory</a:t>
            </a:r>
            <a:r>
              <a:rPr lang="zh-CN" altLang="en-US" dirty="0" smtClean="0"/>
              <a:t>对应的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个选项均已勾选。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点击“</a:t>
            </a:r>
            <a:r>
              <a:rPr lang="en-US" altLang="zh-CN" dirty="0" smtClean="0"/>
              <a:t>Set as home </a:t>
            </a:r>
            <a:r>
              <a:rPr lang="en-US" altLang="zh-CN" dirty="0" err="1" smtClean="0"/>
              <a:t>dir</a:t>
            </a:r>
            <a:r>
              <a:rPr lang="zh-CN" altLang="en-US" dirty="0" smtClean="0"/>
              <a:t>”设置新添加的路径为当前路径（如“</a:t>
            </a:r>
            <a:r>
              <a:rPr lang="en-US" altLang="zh-CN" b="1" dirty="0" smtClean="0"/>
              <a:t>H</a:t>
            </a:r>
            <a:r>
              <a:rPr lang="zh-CN" altLang="en-US" dirty="0" smtClean="0"/>
              <a:t>”</a:t>
            </a:r>
            <a:r>
              <a:rPr lang="zh-CN" altLang="en-US" dirty="0"/>
              <a:t>所示</a:t>
            </a:r>
            <a:r>
              <a:rPr lang="zh-CN" altLang="en-US" dirty="0" smtClean="0"/>
              <a:t>），完成设置。</a:t>
            </a:r>
            <a:endParaRPr lang="en-US" altLang="zh-CN" dirty="0" smtClean="0"/>
          </a:p>
          <a:p>
            <a:pPr lvl="1"/>
            <a:r>
              <a:rPr lang="zh-CN" altLang="en-US" dirty="0"/>
              <a:t>下</a:t>
            </a:r>
            <a:r>
              <a:rPr lang="zh-CN" altLang="en-US" dirty="0" smtClean="0"/>
              <a:t>电重启</a:t>
            </a:r>
            <a:r>
              <a:rPr lang="en-US" altLang="zh-CN" dirty="0"/>
              <a:t>TM500 </a:t>
            </a:r>
            <a:r>
              <a:rPr lang="zh-CN" altLang="en-US" dirty="0" smtClean="0"/>
              <a:t>，以从</a:t>
            </a:r>
            <a:r>
              <a:rPr lang="zh-CN" altLang="en-US" dirty="0"/>
              <a:t>“</a:t>
            </a:r>
            <a:r>
              <a:rPr lang="en-US" altLang="zh-CN" b="1" dirty="0"/>
              <a:t>H</a:t>
            </a:r>
            <a:r>
              <a:rPr lang="zh-CN" altLang="en-US" dirty="0" smtClean="0"/>
              <a:t>”</a:t>
            </a:r>
            <a:r>
              <a:rPr lang="zh-CN" altLang="en-US" dirty="0"/>
              <a:t>标</a:t>
            </a:r>
            <a:r>
              <a:rPr lang="zh-CN" altLang="en-US" dirty="0" smtClean="0"/>
              <a:t>识的当前路径重新加载软件。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添加共享路径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33" y="3115301"/>
            <a:ext cx="4580467" cy="329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6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射频卡固件升级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3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固件是指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射频卡对应的固件，主要包括</a:t>
            </a:r>
            <a:r>
              <a:rPr lang="en-US" altLang="zh-CN" dirty="0" smtClean="0"/>
              <a:t>API/CON/SIG/MOD.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TM500</a:t>
            </a:r>
            <a:r>
              <a:rPr lang="zh-CN" altLang="en-US" dirty="0"/>
              <a:t>软</a:t>
            </a:r>
            <a:r>
              <a:rPr lang="zh-CN" altLang="en-US" dirty="0" smtClean="0"/>
              <a:t>件版本对应的固件信息可通过其</a:t>
            </a:r>
            <a:r>
              <a:rPr lang="en-US" altLang="zh-CN" dirty="0" smtClean="0"/>
              <a:t>Release Note</a:t>
            </a:r>
            <a:r>
              <a:rPr lang="zh-CN" altLang="en-US" dirty="0" smtClean="0"/>
              <a:t>的</a:t>
            </a:r>
            <a:r>
              <a:rPr lang="en-US" altLang="zh-CN" i="1" dirty="0" smtClean="0"/>
              <a:t>Verifying Firmware Versions</a:t>
            </a:r>
            <a:r>
              <a:rPr lang="zh-CN" altLang="en-US" dirty="0" smtClean="0"/>
              <a:t>章节查询。</a:t>
            </a:r>
            <a:endParaRPr lang="en-US" altLang="zh-CN" dirty="0" smtClean="0"/>
          </a:p>
          <a:p>
            <a:r>
              <a:rPr lang="zh-CN" altLang="en-US" dirty="0"/>
              <a:t>不同的</a:t>
            </a:r>
            <a:r>
              <a:rPr lang="en-US" altLang="zh-CN" dirty="0"/>
              <a:t>TM500</a:t>
            </a:r>
            <a:r>
              <a:rPr lang="zh-CN" altLang="en-US" dirty="0"/>
              <a:t>软件版本所对应的固</a:t>
            </a:r>
            <a:r>
              <a:rPr lang="zh-CN" altLang="en-US" dirty="0" smtClean="0"/>
              <a:t>件</a:t>
            </a:r>
            <a:r>
              <a:rPr lang="zh-CN" altLang="en-US" dirty="0"/>
              <a:t>如</a:t>
            </a:r>
            <a:r>
              <a:rPr lang="zh-CN" altLang="en-US" dirty="0" smtClean="0"/>
              <a:t>果有差异的话，首先需要升级</a:t>
            </a:r>
            <a:r>
              <a:rPr lang="zh-CN" altLang="en-US" dirty="0"/>
              <a:t>固件</a:t>
            </a:r>
            <a:r>
              <a:rPr lang="zh-CN" altLang="en-US" dirty="0" smtClean="0"/>
              <a:t>，然后才能配置</a:t>
            </a:r>
            <a:r>
              <a:rPr lang="en-US" altLang="zh-CN" dirty="0" smtClean="0"/>
              <a:t>MTS Mode</a:t>
            </a:r>
            <a:r>
              <a:rPr lang="zh-CN" altLang="en-US" dirty="0" smtClean="0"/>
              <a:t>运行脚本。</a:t>
            </a:r>
            <a:endParaRPr lang="en-US" altLang="zh-CN" dirty="0" smtClean="0"/>
          </a:p>
          <a:p>
            <a:r>
              <a:rPr lang="zh-CN" altLang="en-US" dirty="0"/>
              <a:t>固</a:t>
            </a:r>
            <a:r>
              <a:rPr lang="zh-CN" altLang="en-US" dirty="0" smtClean="0"/>
              <a:t>件升级步骤如下</a:t>
            </a:r>
            <a:endParaRPr lang="en-US" altLang="zh-CN" dirty="0" smtClean="0"/>
          </a:p>
          <a:p>
            <a:pPr lvl="1"/>
            <a:r>
              <a:rPr lang="zh-CN" altLang="en-US" dirty="0"/>
              <a:t>如</a:t>
            </a:r>
            <a:r>
              <a:rPr lang="zh-CN" altLang="en-US" dirty="0" smtClean="0"/>
              <a:t>果刚安装后</a:t>
            </a:r>
            <a:r>
              <a:rPr lang="zh-CN" altLang="en-US" dirty="0"/>
              <a:t>新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软件并且</a:t>
            </a:r>
            <a:r>
              <a:rPr lang="en-US" altLang="zh-CN" dirty="0" err="1" smtClean="0"/>
              <a:t>FileZilla</a:t>
            </a:r>
            <a:r>
              <a:rPr lang="en-US" altLang="zh-CN" dirty="0" smtClean="0"/>
              <a:t> Server</a:t>
            </a:r>
            <a:r>
              <a:rPr lang="zh-CN" altLang="en-US" dirty="0"/>
              <a:t>共</a:t>
            </a:r>
            <a:r>
              <a:rPr lang="zh-CN" altLang="en-US" dirty="0" smtClean="0"/>
              <a:t>享路径已经配置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333" y="1676400"/>
            <a:ext cx="4068763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1" indent="0">
              <a:buNone/>
            </a:pPr>
            <a:r>
              <a:rPr lang="zh-CN" altLang="en-US" dirty="0" smtClean="0"/>
              <a:t>完成，请下电重启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，以把新的软件加载至</a:t>
            </a:r>
            <a:r>
              <a:rPr lang="en-US" altLang="zh-CN" dirty="0" smtClean="0"/>
              <a:t>TM500.</a:t>
            </a:r>
          </a:p>
          <a:p>
            <a:pPr lvl="1"/>
            <a:r>
              <a:rPr lang="zh-CN" altLang="en-US" dirty="0"/>
              <a:t>打</a:t>
            </a:r>
            <a:r>
              <a:rPr lang="zh-CN" altLang="en-US" dirty="0" smtClean="0"/>
              <a:t>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，配置</a:t>
            </a:r>
            <a:r>
              <a:rPr lang="en-US" altLang="zh-CN" dirty="0" smtClean="0"/>
              <a:t>Firmware Upgrade Mode</a:t>
            </a:r>
            <a:r>
              <a:rPr lang="zh-CN" altLang="en-US" dirty="0" smtClean="0"/>
              <a:t>，点击</a:t>
            </a:r>
            <a:r>
              <a:rPr lang="en-US" altLang="zh-CN" i="1" dirty="0" smtClean="0"/>
              <a:t>OK</a:t>
            </a:r>
            <a:r>
              <a:rPr lang="zh-CN" altLang="en-US" dirty="0" smtClean="0"/>
              <a:t>以后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将自动检测是否需要升级固件。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81" y="2438400"/>
            <a:ext cx="5568419" cy="39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701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9" y="1270412"/>
            <a:ext cx="5994401" cy="51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25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如果提示需要升级固件的话，请在</a:t>
            </a:r>
            <a:r>
              <a:rPr lang="en-US" altLang="zh-CN" dirty="0" smtClean="0"/>
              <a:t>Command Line</a:t>
            </a:r>
            <a:r>
              <a:rPr lang="zh-CN" altLang="en-US" dirty="0"/>
              <a:t>窗</a:t>
            </a:r>
            <a:r>
              <a:rPr lang="zh-CN" altLang="en-US" dirty="0" smtClean="0"/>
              <a:t>口输入如下命令，然后点击</a:t>
            </a:r>
            <a:r>
              <a:rPr lang="en-US" altLang="zh-CN" i="1" dirty="0" smtClean="0"/>
              <a:t>Send</a:t>
            </a:r>
            <a:r>
              <a:rPr lang="zh-CN" altLang="en-US" dirty="0" smtClean="0"/>
              <a:t>并耐心等待固件升级顺利完成。</a:t>
            </a:r>
            <a:endParaRPr lang="en-US" altLang="zh-CN" dirty="0" smtClean="0"/>
          </a:p>
          <a:p>
            <a:pPr marL="1047750" lvl="2" indent="0">
              <a:buNone/>
            </a:pPr>
            <a:r>
              <a:rPr lang="en-US" dirty="0" err="1" smtClean="0"/>
              <a:t>forw</a:t>
            </a:r>
            <a:r>
              <a:rPr lang="en-US" dirty="0" smtClean="0"/>
              <a:t> </a:t>
            </a:r>
            <a:r>
              <a:rPr lang="en-US" dirty="0" err="1" smtClean="0"/>
              <a:t>fum</a:t>
            </a:r>
            <a:r>
              <a:rPr lang="en-US" dirty="0" smtClean="0"/>
              <a:t> </a:t>
            </a:r>
            <a:r>
              <a:rPr lang="en-US" dirty="0" err="1" smtClean="0"/>
              <a:t>updateradio</a:t>
            </a:r>
            <a:endParaRPr lang="en-US" dirty="0" smtClean="0"/>
          </a:p>
          <a:p>
            <a:pPr marL="1047750" lvl="2" indent="0">
              <a:buNone/>
            </a:pPr>
            <a:endParaRPr lang="en-US" dirty="0"/>
          </a:p>
          <a:p>
            <a:pPr marL="1047750" lvl="2" indent="0">
              <a:buNone/>
            </a:pPr>
            <a:r>
              <a:rPr lang="zh-CN" altLang="en-US" sz="1600" i="1" dirty="0" smtClean="0">
                <a:solidFill>
                  <a:srgbClr val="FF0000"/>
                </a:solidFill>
              </a:rPr>
              <a:t>注意：固件升级过程中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TM500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不能断电，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TM500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和控制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PC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之前也不能断开连接，也不要关闭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TMA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，否则将导致射频卡损坏。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0"/>
            <a:ext cx="6013451" cy="329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367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固件升级完成后，请先断开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连接，然后点击</a:t>
            </a:r>
            <a:r>
              <a:rPr lang="en-US" altLang="zh-CN" dirty="0" smtClean="0"/>
              <a:t>Connection Settings</a:t>
            </a:r>
            <a:r>
              <a:rPr lang="zh-CN" altLang="en-US" dirty="0" smtClean="0"/>
              <a:t>，连接模式修改为</a:t>
            </a:r>
            <a:r>
              <a:rPr lang="en-US" altLang="zh-CN" i="1" dirty="0" smtClean="0"/>
              <a:t>MTS Mode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33" y="1828800"/>
            <a:ext cx="4986867" cy="166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33800"/>
            <a:ext cx="3744459" cy="268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3208458"/>
            <a:ext cx="3744459" cy="52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792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请通过</a:t>
            </a:r>
            <a:r>
              <a:rPr lang="zh-CN" altLang="en-US" dirty="0"/>
              <a:t>连</a:t>
            </a:r>
            <a:r>
              <a:rPr lang="zh-CN" altLang="en-US" dirty="0" smtClean="0"/>
              <a:t>接面板右下角的电源开关下电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，等待</a:t>
            </a:r>
            <a:r>
              <a:rPr lang="zh-CN" altLang="en-US" dirty="0" smtClean="0">
                <a:solidFill>
                  <a:srgbClr val="FF0000"/>
                </a:solidFill>
              </a:rPr>
              <a:t>至少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zh-CN" altLang="en-US" dirty="0" smtClean="0">
                <a:solidFill>
                  <a:srgbClr val="FF0000"/>
                </a:solidFill>
              </a:rPr>
              <a:t>秒钟</a:t>
            </a:r>
            <a:r>
              <a:rPr lang="zh-CN" altLang="en-US" dirty="0" smtClean="0"/>
              <a:t>以后再重新上电；等重启完成后，即可开始运行测试用例。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6203950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742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</a:t>
            </a:r>
            <a:r>
              <a:rPr lang="zh-CN" altLang="en-US" dirty="0"/>
              <a:t>果不需要升级固件的</a:t>
            </a:r>
            <a:r>
              <a:rPr lang="zh-CN" altLang="en-US" dirty="0" smtClean="0"/>
              <a:t>话，</a:t>
            </a:r>
            <a:r>
              <a:rPr lang="zh-CN" altLang="en-US" dirty="0"/>
              <a:t>请直接断开</a:t>
            </a:r>
            <a:r>
              <a:rPr lang="en-US" altLang="zh-CN" dirty="0"/>
              <a:t>TM500</a:t>
            </a:r>
            <a:r>
              <a:rPr lang="zh-CN" altLang="en-US" dirty="0"/>
              <a:t>连接</a:t>
            </a:r>
            <a:r>
              <a:rPr lang="zh-CN" altLang="en-US" dirty="0"/>
              <a:t>，点击</a:t>
            </a:r>
            <a:r>
              <a:rPr lang="en-US" altLang="zh-CN" dirty="0"/>
              <a:t>Connection Settings</a:t>
            </a:r>
            <a:r>
              <a:rPr lang="zh-CN" altLang="en-US" dirty="0"/>
              <a:t>，修</a:t>
            </a:r>
            <a:r>
              <a:rPr lang="zh-CN" altLang="en-US" dirty="0"/>
              <a:t>改模式为</a:t>
            </a:r>
            <a:r>
              <a:rPr lang="en-US" altLang="zh-CN" dirty="0"/>
              <a:t>MTS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，然后</a:t>
            </a:r>
            <a:r>
              <a:rPr lang="zh-CN" altLang="en-US" dirty="0"/>
              <a:t>连接面板右下角的电源开关下电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，等待</a:t>
            </a:r>
            <a:r>
              <a:rPr lang="zh-CN" altLang="en-US" dirty="0" smtClean="0">
                <a:solidFill>
                  <a:srgbClr val="FF0000"/>
                </a:solidFill>
              </a:rPr>
              <a:t>至</a:t>
            </a:r>
            <a:r>
              <a:rPr lang="zh-CN" altLang="en-US" dirty="0">
                <a:solidFill>
                  <a:srgbClr val="FF0000"/>
                </a:solidFill>
              </a:rPr>
              <a:t>少</a:t>
            </a:r>
            <a:r>
              <a:rPr lang="en-US" altLang="zh-CN" dirty="0">
                <a:solidFill>
                  <a:srgbClr val="FF0000"/>
                </a:solidFill>
              </a:rPr>
              <a:t>30</a:t>
            </a:r>
            <a:r>
              <a:rPr lang="zh-CN" altLang="en-US" dirty="0">
                <a:solidFill>
                  <a:srgbClr val="FF0000"/>
                </a:solidFill>
              </a:rPr>
              <a:t>秒钟</a:t>
            </a:r>
            <a:r>
              <a:rPr lang="zh-CN" altLang="en-US" dirty="0"/>
              <a:t>后再重新上电。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60252"/>
            <a:ext cx="6215062" cy="312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96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GB" altLang="en-US" sz="3200" dirty="0" smtClean="0">
                <a:cs typeface="Arial" pitchFamily="34" charset="0"/>
              </a:rPr>
              <a:t>TMA</a:t>
            </a:r>
            <a:r>
              <a:rPr lang="zh-CN" altLang="en-US" sz="3200" dirty="0" smtClean="0">
                <a:cs typeface="Arial" pitchFamily="34" charset="0"/>
              </a:rPr>
              <a:t>安装与配置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TM500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软件版本</a:t>
            </a:r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TMA</a:t>
            </a:r>
            <a:r>
              <a:rPr lang="zh-CN" altLang="en-US" dirty="0">
                <a:solidFill>
                  <a:schemeClr val="tx2"/>
                </a:solidFill>
                <a:cs typeface="Arial" pitchFamily="34" charset="0"/>
              </a:rPr>
              <a:t>安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装</a:t>
            </a:r>
            <a:endParaRPr lang="en-US" altLang="zh-CN" dirty="0" smtClean="0">
              <a:solidFill>
                <a:schemeClr val="tx2"/>
              </a:solidFill>
              <a:cs typeface="Arial" pitchFamily="34" charset="0"/>
            </a:endParaRPr>
          </a:p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TMA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配置</a:t>
            </a:r>
            <a:endParaRPr lang="en-US" altLang="zh-CN" dirty="0" smtClean="0">
              <a:solidFill>
                <a:schemeClr val="tx2"/>
              </a:solidFill>
              <a:cs typeface="Arial" pitchFamily="34" charset="0"/>
            </a:endParaRPr>
          </a:p>
          <a:p>
            <a:pPr marL="457200" indent="-457200"/>
            <a:r>
              <a:rPr lang="en-US" altLang="zh-CN" dirty="0" err="1">
                <a:solidFill>
                  <a:schemeClr val="tx2"/>
                </a:solidFill>
                <a:cs typeface="Arial" pitchFamily="34" charset="0"/>
              </a:rPr>
              <a:t>FileZilla</a:t>
            </a:r>
            <a:r>
              <a:rPr lang="en-US" altLang="zh-CN" dirty="0">
                <a:solidFill>
                  <a:schemeClr val="tx2"/>
                </a:solidFill>
                <a:cs typeface="Arial" pitchFamily="34" charset="0"/>
              </a:rPr>
              <a:t> Server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添加共享路径</a:t>
            </a:r>
            <a:endParaRPr lang="en-US" altLang="en-US" dirty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79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软件版本切换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0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itchFamily="34" charset="0"/>
              </a:rPr>
              <a:t>软件版本切换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软件版本切换之前，请确认两个版本的固件是否兼容，以确定是否需要固件升级。主要有两个方法（以</a:t>
            </a:r>
            <a:r>
              <a:rPr lang="en-US" altLang="zh-CN" dirty="0" smtClean="0"/>
              <a:t>LMF7.0.1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LMY7.0.1</a:t>
            </a:r>
            <a:r>
              <a:rPr lang="zh-CN" altLang="en-US" dirty="0" smtClean="0"/>
              <a:t>为例），方法一：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打开两个软件版本各自对应的</a:t>
            </a:r>
            <a:r>
              <a:rPr lang="en-US" altLang="zh-CN" dirty="0" smtClean="0"/>
              <a:t>Release Note</a:t>
            </a:r>
            <a:r>
              <a:rPr lang="zh-CN" altLang="en-US" dirty="0" smtClean="0"/>
              <a:t>，查看“</a:t>
            </a:r>
            <a:r>
              <a:rPr lang="en-US" altLang="zh-CN" b="1" i="1" dirty="0"/>
              <a:t>Verifying Firmware Versions</a:t>
            </a:r>
            <a:r>
              <a:rPr lang="zh-CN" altLang="en-US" dirty="0" smtClean="0"/>
              <a:t>”章节，确认</a:t>
            </a:r>
            <a:r>
              <a:rPr lang="en-US" altLang="zh-CN" dirty="0" smtClean="0"/>
              <a:t>API/CON/SIG/MOD</a:t>
            </a:r>
            <a:r>
              <a:rPr lang="zh-CN" altLang="en-US" dirty="0" smtClean="0"/>
              <a:t>信息。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固件兼容确认（方法一）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648200"/>
            <a:ext cx="360521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35" y="3048000"/>
            <a:ext cx="3627437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138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itchFamily="34" charset="0"/>
              </a:rPr>
              <a:t>软件版本切换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只有两个软件版本的</a:t>
            </a:r>
            <a:r>
              <a:rPr lang="en-US" altLang="zh-CN" dirty="0" smtClean="0"/>
              <a:t>API/CON/SIG/MOD</a:t>
            </a:r>
            <a:r>
              <a:rPr lang="zh-CN" altLang="en-US" dirty="0" smtClean="0"/>
              <a:t>版本信息</a:t>
            </a:r>
            <a:r>
              <a:rPr lang="zh-CN" altLang="en-US" dirty="0" smtClean="0">
                <a:solidFill>
                  <a:srgbClr val="FF0000"/>
                </a:solidFill>
              </a:rPr>
              <a:t>完全相同</a:t>
            </a:r>
            <a:r>
              <a:rPr lang="zh-CN" altLang="en-US" dirty="0" smtClean="0"/>
              <a:t>，才</a:t>
            </a:r>
            <a:r>
              <a:rPr lang="zh-CN" altLang="en-US" dirty="0" smtClean="0">
                <a:solidFill>
                  <a:srgbClr val="FF0000"/>
                </a:solidFill>
              </a:rPr>
              <a:t>不需要</a:t>
            </a:r>
            <a:r>
              <a:rPr lang="zh-CN" altLang="en-US" dirty="0" smtClean="0"/>
              <a:t>进行固件升级；否则，需要进行固件升级。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固件兼容确认（方法一）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738" y="3429000"/>
            <a:ext cx="4046537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605" y="4918603"/>
            <a:ext cx="4062413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" y="1981200"/>
            <a:ext cx="416083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" y="3101975"/>
            <a:ext cx="3954463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60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itchFamily="34" charset="0"/>
              </a:rPr>
              <a:t>软件版本切换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固件兼容确认方法二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用文件编辑工具（例如</a:t>
            </a:r>
            <a:r>
              <a:rPr lang="en-US" altLang="zh-CN" dirty="0" err="1" smtClean="0"/>
              <a:t>UltraEdit</a:t>
            </a:r>
            <a:r>
              <a:rPr lang="zh-CN" altLang="en-US" dirty="0" smtClean="0"/>
              <a:t>或</a:t>
            </a:r>
            <a:r>
              <a:rPr lang="en-US" altLang="zh-CN" dirty="0" smtClean="0"/>
              <a:t>Notepad++</a:t>
            </a:r>
            <a:r>
              <a:rPr lang="zh-CN" altLang="en-US" dirty="0" smtClean="0"/>
              <a:t>）直接查看软件版本安装路径下（</a:t>
            </a:r>
            <a:r>
              <a:rPr lang="en-US" altLang="zh-CN" dirty="0" smtClean="0"/>
              <a:t>..\</a:t>
            </a:r>
            <a:r>
              <a:rPr lang="en-US" altLang="zh-CN" dirty="0" err="1"/>
              <a:t>ppc_pq</a:t>
            </a:r>
            <a:r>
              <a:rPr lang="en-US" altLang="zh-CN" dirty="0"/>
              <a:t>\public\</a:t>
            </a:r>
            <a:r>
              <a:rPr lang="en-US" altLang="zh-CN" dirty="0" err="1"/>
              <a:t>ftp_root</a:t>
            </a:r>
            <a:r>
              <a:rPr lang="en-US" altLang="zh-CN" dirty="0"/>
              <a:t>\</a:t>
            </a:r>
            <a:r>
              <a:rPr lang="en-US" altLang="zh-CN" dirty="0" err="1"/>
              <a:t>fw</a:t>
            </a:r>
            <a:r>
              <a:rPr lang="en-US" altLang="zh-CN" dirty="0"/>
              <a:t>\</a:t>
            </a:r>
            <a:r>
              <a:rPr lang="zh-CN" altLang="en-US" dirty="0" smtClean="0"/>
              <a:t>）的</a:t>
            </a:r>
            <a:r>
              <a:rPr lang="en-US" altLang="zh-CN" b="1" i="1" dirty="0" err="1"/>
              <a:t>firmware.pkg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571500" lvl="1" indent="0">
              <a:buNone/>
            </a:pP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固</a:t>
            </a:r>
            <a:r>
              <a:rPr lang="zh-CN" altLang="en-US" dirty="0" smtClean="0"/>
              <a:t>件兼容确</a:t>
            </a:r>
            <a:r>
              <a:rPr lang="zh-CN" altLang="en-US" dirty="0"/>
              <a:t>认（方</a:t>
            </a:r>
            <a:r>
              <a:rPr lang="zh-CN" altLang="en-US" dirty="0" smtClean="0"/>
              <a:t>法二）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3581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38600"/>
            <a:ext cx="65913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418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itchFamily="34" charset="0"/>
              </a:rPr>
              <a:t>软件版本切换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 smtClean="0"/>
              <a:t>通过这两个方法可以确认，</a:t>
            </a:r>
            <a:r>
              <a:rPr lang="en-US" altLang="zh-CN" dirty="0" smtClean="0"/>
              <a:t>LMF7.0.1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LMY7.0.1</a:t>
            </a:r>
            <a:r>
              <a:rPr lang="zh-CN" altLang="en-US" dirty="0" smtClean="0"/>
              <a:t>射频卡固件的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版本信息不同，所以版本切换后将需要先进行固件升级。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固件兼容确认（方法二）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363537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3" y="2895600"/>
            <a:ext cx="654685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016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itchFamily="34" charset="0"/>
              </a:rPr>
              <a:t>软件版本切换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更新当前共享路径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1600200"/>
            <a:ext cx="6999287" cy="478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46675"/>
          </a:xfrm>
        </p:spPr>
        <p:txBody>
          <a:bodyPr/>
          <a:lstStyle/>
          <a:p>
            <a:r>
              <a:rPr lang="zh-CN" altLang="en-US" dirty="0" smtClean="0"/>
              <a:t>点击如下图所示图标配置用户信息。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31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itchFamily="34" charset="0"/>
              </a:rPr>
              <a:t>软件版本切换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选中新软件版本所对应的路径（例如</a:t>
            </a:r>
            <a:r>
              <a:rPr lang="en-US" altLang="zh-CN" dirty="0" smtClean="0"/>
              <a:t>LMY7.0.1</a:t>
            </a:r>
            <a:r>
              <a:rPr lang="zh-CN" altLang="en-US" dirty="0" smtClean="0"/>
              <a:t>），然后点击“</a:t>
            </a:r>
            <a:r>
              <a:rPr lang="en-US" altLang="zh-CN" dirty="0" smtClean="0"/>
              <a:t>Set as home </a:t>
            </a:r>
            <a:r>
              <a:rPr lang="en-US" altLang="zh-CN" dirty="0" err="1" smtClean="0"/>
              <a:t>dir</a:t>
            </a:r>
            <a:r>
              <a:rPr lang="zh-CN" altLang="en-US" dirty="0" smtClean="0"/>
              <a:t>”，以更新当前共享路径为</a:t>
            </a:r>
            <a:r>
              <a:rPr lang="en-US" altLang="zh-CN" dirty="0" smtClean="0"/>
              <a:t>LMF7.0.1</a:t>
            </a:r>
            <a:r>
              <a:rPr lang="zh-CN" altLang="en-US" dirty="0" smtClean="0"/>
              <a:t>所对应的路径。</a:t>
            </a:r>
            <a:endParaRPr lang="en-US" altLang="zh-CN" dirty="0" smtClean="0"/>
          </a:p>
          <a:p>
            <a:r>
              <a:rPr lang="zh-CN" altLang="en-US" dirty="0"/>
              <a:t>点</a:t>
            </a:r>
            <a:r>
              <a:rPr lang="zh-CN" altLang="en-US" dirty="0" smtClean="0"/>
              <a:t>击“</a:t>
            </a:r>
            <a:r>
              <a:rPr lang="en-US" altLang="zh-CN" dirty="0" smtClean="0"/>
              <a:t>OK</a:t>
            </a:r>
            <a:r>
              <a:rPr lang="zh-CN" altLang="en-US" dirty="0" smtClean="0"/>
              <a:t>”</a:t>
            </a:r>
            <a:r>
              <a:rPr lang="zh-CN" altLang="en-US" dirty="0"/>
              <a:t>保</a:t>
            </a:r>
            <a:r>
              <a:rPr lang="zh-CN" altLang="en-US" dirty="0" smtClean="0"/>
              <a:t>存设置。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更新当前共享路径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04534"/>
            <a:ext cx="3977997" cy="286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05200"/>
            <a:ext cx="3810000" cy="274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084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itchFamily="34" charset="0"/>
              </a:rPr>
              <a:t>软件版本切换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下电重启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，以从新的当前共享路径重新加载软件。</a:t>
            </a:r>
            <a:endParaRPr lang="en-US" altLang="zh-CN" dirty="0" smtClean="0"/>
          </a:p>
          <a:p>
            <a:pPr lvl="1"/>
            <a:r>
              <a:rPr lang="zh-CN" altLang="en-US" dirty="0"/>
              <a:t>重</a:t>
            </a:r>
            <a:r>
              <a:rPr lang="zh-CN" altLang="en-US" dirty="0" smtClean="0"/>
              <a:t>启过程中，通过</a:t>
            </a:r>
            <a:r>
              <a:rPr lang="en-US" altLang="zh-CN" dirty="0" err="1" smtClean="0"/>
              <a:t>FileZilla</a:t>
            </a:r>
            <a:r>
              <a:rPr lang="en-US" altLang="zh-CN" dirty="0" smtClean="0"/>
              <a:t> Server</a:t>
            </a:r>
            <a:r>
              <a:rPr lang="zh-CN" altLang="en-US" dirty="0" smtClean="0"/>
              <a:t>窗口可以看到，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不断从它的控制电脑上下载相关软件；如果下载一段时间后，窗口至少</a:t>
            </a:r>
            <a:r>
              <a:rPr lang="zh-CN" altLang="en-US" dirty="0" smtClean="0">
                <a:solidFill>
                  <a:srgbClr val="FF0000"/>
                </a:solidFill>
              </a:rPr>
              <a:t>持续</a:t>
            </a:r>
            <a:r>
              <a:rPr lang="en-US" altLang="zh-CN" dirty="0" smtClean="0">
                <a:solidFill>
                  <a:srgbClr val="FF0000"/>
                </a:solidFill>
              </a:rPr>
              <a:t>60</a:t>
            </a:r>
            <a:r>
              <a:rPr lang="zh-CN" altLang="en-US" dirty="0" smtClean="0">
                <a:solidFill>
                  <a:srgbClr val="FF0000"/>
                </a:solidFill>
              </a:rPr>
              <a:t>秒以上</a:t>
            </a:r>
            <a:r>
              <a:rPr lang="zh-CN" altLang="en-US" dirty="0" smtClean="0"/>
              <a:t>没有再下载的话，那表明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已经重启完成。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关闭旧软件对应的</a:t>
            </a:r>
            <a:r>
              <a:rPr lang="en-US" altLang="zh-CN" dirty="0" smtClean="0"/>
              <a:t>TMA</a:t>
            </a:r>
            <a:r>
              <a:rPr lang="zh-CN" altLang="en-US" dirty="0" smtClean="0"/>
              <a:t>，打开新软件对应的</a:t>
            </a:r>
            <a:r>
              <a:rPr lang="en-US" altLang="zh-CN" dirty="0" smtClean="0"/>
              <a:t>TMA</a:t>
            </a:r>
            <a:r>
              <a:rPr lang="zh-CN" altLang="en-US" dirty="0" smtClean="0"/>
              <a:t>，</a:t>
            </a:r>
            <a:r>
              <a:rPr lang="zh-CN" altLang="en-US" dirty="0"/>
              <a:t>如有需要</a:t>
            </a:r>
            <a:r>
              <a:rPr lang="zh-CN" altLang="en-US" dirty="0" smtClean="0"/>
              <a:t>，先进行固件升级。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如不需要固件升级，则可以开始基于新软件进行测试。（注意：某些时候可能需要重新导入脚本）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01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CN-000-TM500_Training_Overview.pptx</a:t>
            </a:r>
          </a:p>
          <a:p>
            <a:r>
              <a:rPr lang="en-US" dirty="0"/>
              <a:t>CN-005-TM500_Serial_Log_MK3.pptx</a:t>
            </a:r>
            <a:endParaRPr lang="en-US" dirty="0" smtClean="0"/>
          </a:p>
          <a:p>
            <a:r>
              <a:rPr lang="en-US" dirty="0" smtClean="0"/>
              <a:t>TM500LTE_InstallGuide.pdf</a:t>
            </a:r>
          </a:p>
          <a:p>
            <a:r>
              <a:rPr lang="en-US" dirty="0"/>
              <a:t>TM500LTE_TMA_UserGuide.pdf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9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altLang="zh-CN" dirty="0" smtClean="0"/>
              <a:t>hange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7" name="Group 4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700113"/>
              </p:ext>
            </p:extLst>
          </p:nvPr>
        </p:nvGraphicFramePr>
        <p:xfrm>
          <a:off x="457200" y="1371600"/>
          <a:ext cx="8162925" cy="4881567"/>
        </p:xfrm>
        <a:graphic>
          <a:graphicData uri="http://schemas.openxmlformats.org/drawingml/2006/table">
            <a:tbl>
              <a:tblPr/>
              <a:tblGrid>
                <a:gridCol w="844550"/>
                <a:gridCol w="925513"/>
                <a:gridCol w="1250950"/>
                <a:gridCol w="1228725"/>
                <a:gridCol w="1274762"/>
                <a:gridCol w="2638425"/>
              </a:tblGrid>
              <a:tr h="56673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Version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Date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Author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Approved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Change history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0.1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02/06/2016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lein</a:t>
                      </a: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Jiang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Initial draft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21/06/2016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 Corey/</a:t>
                      </a:r>
                      <a:r>
                        <a:rPr kumimoji="0" lang="en-US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Sining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0.3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25/07/2016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Update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62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TM500</a:t>
            </a:r>
            <a:r>
              <a:rPr lang="zh-CN" altLang="en-US" dirty="0" smtClean="0"/>
              <a:t>软件版本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altLang="zh-CN" dirty="0" smtClean="0"/>
              <a:t>apacity UE (</a:t>
            </a:r>
            <a:r>
              <a:rPr lang="en-US" dirty="0" smtClean="0"/>
              <a:t>CUE) TM500 SW</a:t>
            </a:r>
          </a:p>
          <a:p>
            <a:pPr lvl="1"/>
            <a:r>
              <a:rPr lang="zh-CN" altLang="en-US" dirty="0" smtClean="0"/>
              <a:t>目前应用最为广泛的软件分支，适用于实验室线缆连接大</a:t>
            </a:r>
            <a:r>
              <a:rPr lang="zh-CN" altLang="en-US" dirty="0"/>
              <a:t>容量</a:t>
            </a:r>
            <a:r>
              <a:rPr lang="en-US" altLang="zh-CN" dirty="0"/>
              <a:t>UE</a:t>
            </a:r>
            <a:r>
              <a:rPr lang="zh-CN" altLang="en-US" dirty="0"/>
              <a:t>的各</a:t>
            </a:r>
            <a:r>
              <a:rPr lang="zh-CN" altLang="en-US" dirty="0" smtClean="0"/>
              <a:t>种特</a:t>
            </a:r>
            <a:r>
              <a:rPr lang="zh-CN" altLang="en-US" dirty="0"/>
              <a:t>性测</a:t>
            </a:r>
            <a:r>
              <a:rPr lang="zh-CN" altLang="en-US" dirty="0" smtClean="0"/>
              <a:t>试，每两周发布一个新版本。</a:t>
            </a:r>
            <a:endParaRPr lang="en-US" altLang="zh-CN" dirty="0" smtClean="0"/>
          </a:p>
          <a:p>
            <a:pPr lvl="1"/>
            <a:r>
              <a:rPr lang="zh-CN" altLang="en-US" dirty="0"/>
              <a:t>所</a:t>
            </a:r>
            <a:r>
              <a:rPr lang="zh-CN" altLang="en-US" dirty="0" smtClean="0"/>
              <a:t>有新特性优先基于此版本开发。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非常方便构建移动模型和业务模型。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包含两个软件分支</a:t>
            </a:r>
            <a:endParaRPr lang="en-US" dirty="0" smtClean="0"/>
          </a:p>
          <a:p>
            <a:pPr lvl="2"/>
            <a:r>
              <a:rPr lang="en-US" b="1" dirty="0" smtClean="0"/>
              <a:t>LMF</a:t>
            </a:r>
            <a:r>
              <a:rPr lang="en-US" dirty="0" smtClean="0"/>
              <a:t>: </a:t>
            </a:r>
            <a:r>
              <a:rPr lang="zh-CN" altLang="en-US" dirty="0" smtClean="0"/>
              <a:t>除</a:t>
            </a:r>
            <a:r>
              <a:rPr lang="en-US" altLang="zh-CN" dirty="0"/>
              <a:t>4x4 MIMO</a:t>
            </a:r>
            <a:r>
              <a:rPr lang="zh-CN" altLang="en-US" dirty="0"/>
              <a:t>和</a:t>
            </a:r>
            <a:r>
              <a:rPr lang="en-US" altLang="zh-CN" dirty="0"/>
              <a:t>TM9 8x4 </a:t>
            </a:r>
            <a:r>
              <a:rPr lang="en-US" altLang="zh-CN" dirty="0" smtClean="0"/>
              <a:t>MIMO</a:t>
            </a:r>
            <a:r>
              <a:rPr lang="zh-CN" altLang="en-US" dirty="0" smtClean="0"/>
              <a:t>外，其它特性测试都建议基于此版本。</a:t>
            </a:r>
            <a:endParaRPr lang="en-US" dirty="0" smtClean="0"/>
          </a:p>
          <a:p>
            <a:pPr lvl="2"/>
            <a:r>
              <a:rPr lang="en-US" b="1" dirty="0" smtClean="0"/>
              <a:t>LMY</a:t>
            </a:r>
            <a:r>
              <a:rPr lang="en-US" dirty="0" smtClean="0"/>
              <a:t>: </a:t>
            </a:r>
            <a:r>
              <a:rPr lang="zh-CN" altLang="en-US" dirty="0" smtClean="0"/>
              <a:t>专门用于</a:t>
            </a:r>
            <a:r>
              <a:rPr lang="en-US" altLang="zh-CN" dirty="0" smtClean="0"/>
              <a:t>4x4 </a:t>
            </a:r>
            <a:r>
              <a:rPr lang="en-US" altLang="zh-CN" dirty="0"/>
              <a:t>MIMO</a:t>
            </a:r>
            <a:r>
              <a:rPr lang="zh-CN" altLang="en-US" dirty="0"/>
              <a:t>和</a:t>
            </a:r>
            <a:r>
              <a:rPr lang="en-US" altLang="zh-CN" dirty="0"/>
              <a:t>TM9 8x4 </a:t>
            </a:r>
            <a:r>
              <a:rPr lang="en-US" altLang="zh-CN" dirty="0" smtClean="0"/>
              <a:t>MIMO</a:t>
            </a:r>
            <a:r>
              <a:rPr lang="zh-CN" altLang="en-US" dirty="0" smtClean="0"/>
              <a:t>相关测试。</a:t>
            </a:r>
            <a:endParaRPr lang="en-US" dirty="0" smtClean="0"/>
          </a:p>
          <a:p>
            <a:r>
              <a:rPr lang="en-US" dirty="0" smtClean="0"/>
              <a:t>S</a:t>
            </a:r>
            <a:r>
              <a:rPr lang="en-US" altLang="zh-CN" dirty="0" smtClean="0"/>
              <a:t>ingle </a:t>
            </a:r>
            <a:r>
              <a:rPr lang="en-US" dirty="0" smtClean="0"/>
              <a:t>UE (SUE) TM500 SW </a:t>
            </a:r>
            <a:r>
              <a:rPr lang="en-US" altLang="zh-CN" dirty="0" smtClean="0"/>
              <a:t>– </a:t>
            </a:r>
            <a:r>
              <a:rPr lang="en-US" altLang="zh-CN" b="1" dirty="0" smtClean="0"/>
              <a:t>LSE</a:t>
            </a:r>
            <a:endParaRPr lang="en-US" b="1" dirty="0" smtClean="0"/>
          </a:p>
          <a:p>
            <a:pPr lvl="1"/>
            <a:r>
              <a:rPr lang="zh-CN" altLang="en-US" dirty="0"/>
              <a:t>最</a:t>
            </a:r>
            <a:r>
              <a:rPr lang="zh-CN" altLang="en-US" dirty="0" smtClean="0"/>
              <a:t>多支持</a:t>
            </a:r>
            <a:r>
              <a:rPr lang="en-US" altLang="zh-CN" dirty="0" smtClean="0"/>
              <a:t>1</a:t>
            </a:r>
            <a:r>
              <a:rPr lang="zh-CN" altLang="en-US" dirty="0"/>
              <a:t> </a:t>
            </a:r>
            <a:r>
              <a:rPr lang="en-US" altLang="zh-CN" dirty="0" smtClean="0"/>
              <a:t>UE</a:t>
            </a:r>
            <a:r>
              <a:rPr lang="zh-CN" altLang="en-US" dirty="0" smtClean="0"/>
              <a:t>，可以用于外场测试。</a:t>
            </a:r>
            <a:endParaRPr lang="en-US" altLang="zh-CN" dirty="0" smtClean="0"/>
          </a:p>
          <a:p>
            <a:pPr lvl="1"/>
            <a:r>
              <a:rPr lang="zh-CN" altLang="en-US" dirty="0"/>
              <a:t>提</a:t>
            </a:r>
            <a:r>
              <a:rPr lang="zh-CN" altLang="en-US" dirty="0" smtClean="0"/>
              <a:t>供详细的</a:t>
            </a:r>
            <a:r>
              <a:rPr lang="en-US" altLang="zh-CN" dirty="0" smtClean="0"/>
              <a:t>TTI</a:t>
            </a:r>
            <a:r>
              <a:rPr lang="zh-CN" altLang="en-US" dirty="0" smtClean="0"/>
              <a:t>级别的</a:t>
            </a:r>
            <a:r>
              <a:rPr lang="en-US" altLang="zh-CN" dirty="0" smtClean="0"/>
              <a:t>GUI logging</a:t>
            </a:r>
            <a:r>
              <a:rPr lang="zh-CN" altLang="en-US" dirty="0" smtClean="0"/>
              <a:t>（输出基于</a:t>
            </a:r>
            <a:r>
              <a:rPr lang="en-US" altLang="zh-CN" i="1" dirty="0" smtClean="0"/>
              <a:t>.</a:t>
            </a:r>
            <a:r>
              <a:rPr lang="en-US" altLang="zh-CN" i="1" dirty="0" err="1" smtClean="0"/>
              <a:t>csv</a:t>
            </a:r>
            <a:r>
              <a:rPr lang="zh-CN" altLang="en-US" dirty="0" smtClean="0"/>
              <a:t>格式）。</a:t>
            </a:r>
            <a:endParaRPr lang="en-US" altLang="zh-CN" dirty="0" smtClean="0"/>
          </a:p>
          <a:p>
            <a:pPr lvl="1"/>
            <a:r>
              <a:rPr lang="zh-CN" altLang="en-US" dirty="0"/>
              <a:t>新版本更新较慢且发布周期不固定。</a:t>
            </a:r>
            <a:endParaRPr lang="en-US" dirty="0"/>
          </a:p>
          <a:p>
            <a:r>
              <a:rPr lang="zh-CN" altLang="en-US" dirty="0"/>
              <a:t>请联系</a:t>
            </a:r>
            <a:r>
              <a:rPr lang="en-US" altLang="zh-CN" dirty="0"/>
              <a:t>TM500 FAE</a:t>
            </a:r>
            <a:r>
              <a:rPr lang="zh-CN" altLang="en-US" dirty="0"/>
              <a:t>获取最新的软件版本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2E99E1-55A7-48B4-BEDF-FD9686B3D392}" type="datetime1">
              <a:rPr lang="en-US" altLang="en-US" smtClean="0"/>
              <a:pPr>
                <a:defRPr/>
              </a:pPr>
              <a:t>7/25/2016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9CF113-5701-4AF6-AD2F-98F86FB2C155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397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3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TMA</a:t>
            </a:r>
            <a:r>
              <a:rPr lang="zh-CN" altLang="en-US" dirty="0" smtClean="0"/>
              <a:t>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TM500</a:t>
            </a:r>
            <a:r>
              <a:rPr lang="zh-CN" altLang="en-US" dirty="0" smtClean="0"/>
              <a:t>软件安装包一般包含如下文件（以</a:t>
            </a:r>
            <a:r>
              <a:rPr lang="en-US" altLang="zh-CN" dirty="0" smtClean="0"/>
              <a:t>LMF7.0.1</a:t>
            </a:r>
            <a:r>
              <a:rPr lang="zh-CN" altLang="en-US" dirty="0" smtClean="0"/>
              <a:t>为例）</a:t>
            </a:r>
            <a:endParaRPr lang="en-US" altLang="zh-CN" dirty="0" smtClean="0"/>
          </a:p>
          <a:p>
            <a:pPr lvl="1"/>
            <a:r>
              <a:rPr lang="en-US" b="1" dirty="0" err="1" smtClean="0"/>
              <a:t>F</a:t>
            </a:r>
            <a:r>
              <a:rPr lang="en-US" altLang="zh-CN" b="1" dirty="0" err="1" smtClean="0"/>
              <a:t>ileZilla</a:t>
            </a:r>
            <a:r>
              <a:rPr lang="en-US" altLang="zh-CN" b="1" dirty="0" smtClean="0"/>
              <a:t> Server</a:t>
            </a:r>
            <a:r>
              <a:rPr lang="en-US" altLang="zh-CN" dirty="0" smtClean="0"/>
              <a:t>: TM500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FileZilla</a:t>
            </a:r>
            <a:r>
              <a:rPr lang="en-US" altLang="zh-CN" dirty="0" smtClean="0"/>
              <a:t> Server</a:t>
            </a:r>
            <a:r>
              <a:rPr lang="zh-CN" altLang="en-US" dirty="0" smtClean="0"/>
              <a:t>从它的控制电脑上加载相关软件。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TM500_LTE_EXT-MUE_Release_LMF_7_0_1</a:t>
            </a:r>
            <a:r>
              <a:rPr lang="en-US" altLang="zh-CN" dirty="0" smtClean="0"/>
              <a:t>: TM500</a:t>
            </a:r>
            <a:r>
              <a:rPr lang="zh-CN" altLang="en-US" dirty="0" smtClean="0"/>
              <a:t>软件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Release Note</a:t>
            </a:r>
            <a:r>
              <a:rPr lang="en-US" altLang="zh-CN" dirty="0" smtClean="0"/>
              <a:t>: </a:t>
            </a:r>
            <a:r>
              <a:rPr lang="zh-CN" altLang="en-US" dirty="0" smtClean="0"/>
              <a:t>当前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软件版本支持的特性和功能，以及修复的问题等等。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E500/TM500</a:t>
            </a:r>
            <a:r>
              <a:rPr lang="zh-CN" altLang="en-US" b="1" dirty="0" smtClean="0"/>
              <a:t>安装手册</a:t>
            </a:r>
            <a:r>
              <a:rPr lang="zh-CN" altLang="en-US" dirty="0" smtClean="0"/>
              <a:t>：包括供电需求、如何配置和修改</a:t>
            </a:r>
            <a:r>
              <a:rPr lang="en-US" altLang="zh-CN" dirty="0" smtClean="0"/>
              <a:t>TM500 IP</a:t>
            </a:r>
            <a:r>
              <a:rPr lang="zh-CN" altLang="en-US" dirty="0" smtClean="0"/>
              <a:t>、如何升级固件以及查看或安装</a:t>
            </a:r>
            <a:r>
              <a:rPr lang="en-US" altLang="zh-CN" dirty="0" smtClean="0"/>
              <a:t>license.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67" y="4114800"/>
            <a:ext cx="3597275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2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TMA</a:t>
            </a:r>
            <a:r>
              <a:rPr lang="zh-CN" altLang="en-US" dirty="0" smtClean="0"/>
              <a:t>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软件安装采用默认安装，安装过程中一直选择下一步即可。</a:t>
            </a:r>
            <a:endParaRPr lang="en-US" altLang="zh-CN" dirty="0" smtClean="0"/>
          </a:p>
          <a:p>
            <a:r>
              <a:rPr lang="zh-CN" altLang="en-US" dirty="0"/>
              <a:t>默</a:t>
            </a:r>
            <a:r>
              <a:rPr lang="zh-CN" altLang="en-US" dirty="0" smtClean="0"/>
              <a:t>认安装路径</a:t>
            </a:r>
            <a:endParaRPr lang="en-US" altLang="zh-CN" dirty="0" smtClean="0"/>
          </a:p>
          <a:p>
            <a:pPr lvl="1"/>
            <a:r>
              <a:rPr lang="en-US" dirty="0" smtClean="0"/>
              <a:t>32</a:t>
            </a:r>
            <a:r>
              <a:rPr lang="zh-CN" altLang="en-US" dirty="0" smtClean="0"/>
              <a:t>位操作系统：</a:t>
            </a:r>
            <a:r>
              <a:rPr lang="en-US" altLang="zh-CN" dirty="0" smtClean="0"/>
              <a:t>C</a:t>
            </a:r>
            <a:r>
              <a:rPr lang="en-US" altLang="zh-CN" dirty="0"/>
              <a:t>:\Program Files\</a:t>
            </a:r>
            <a:r>
              <a:rPr lang="en-US" altLang="zh-CN" dirty="0" err="1"/>
              <a:t>Aeroflex</a:t>
            </a:r>
            <a:r>
              <a:rPr lang="en-US" altLang="zh-CN" dirty="0"/>
              <a:t>\TM500\LTE - LMF 7.0.1</a:t>
            </a:r>
            <a:r>
              <a:rPr lang="en-US" altLang="zh-CN" dirty="0" smtClean="0"/>
              <a:t>\</a:t>
            </a:r>
          </a:p>
          <a:p>
            <a:pPr lvl="1"/>
            <a:r>
              <a:rPr lang="en-US" dirty="0" smtClean="0"/>
              <a:t>64</a:t>
            </a:r>
            <a:r>
              <a:rPr lang="zh-CN" altLang="en-US" dirty="0" smtClean="0"/>
              <a:t>位操作系统：</a:t>
            </a:r>
            <a:r>
              <a:rPr lang="en-US" dirty="0" smtClean="0"/>
              <a:t>C</a:t>
            </a:r>
            <a:r>
              <a:rPr lang="en-US" dirty="0"/>
              <a:t>:\Program Files (x86)\</a:t>
            </a:r>
            <a:r>
              <a:rPr lang="en-US" dirty="0" err="1"/>
              <a:t>Aeroflex</a:t>
            </a:r>
            <a:r>
              <a:rPr lang="en-US" dirty="0"/>
              <a:t>\TM500\LTE - LMF 7.0.1</a:t>
            </a:r>
            <a:r>
              <a:rPr lang="en-US" dirty="0" smtClean="0"/>
              <a:t>\</a:t>
            </a:r>
          </a:p>
          <a:p>
            <a:pPr marL="571500" lvl="1" indent="0">
              <a:buNone/>
            </a:pPr>
            <a:r>
              <a:rPr lang="zh-CN" altLang="en-US" sz="1600" i="1" dirty="0" smtClean="0"/>
              <a:t>备注：</a:t>
            </a:r>
            <a:r>
              <a:rPr lang="en-US" altLang="zh-CN" sz="1600" i="1" dirty="0" smtClean="0"/>
              <a:t>Win7</a:t>
            </a:r>
            <a:r>
              <a:rPr lang="zh-CN" altLang="en-US" sz="1600" i="1" dirty="0"/>
              <a:t>以</a:t>
            </a:r>
            <a:r>
              <a:rPr lang="zh-CN" altLang="en-US" sz="1600" i="1" dirty="0" smtClean="0"/>
              <a:t>上的操作系统，</a:t>
            </a:r>
            <a:r>
              <a:rPr lang="en-US" altLang="zh-CN" sz="1600" i="1" dirty="0"/>
              <a:t>C:\Program Files</a:t>
            </a:r>
            <a:r>
              <a:rPr lang="en-US" altLang="zh-CN" sz="1600" i="1" dirty="0" smtClean="0"/>
              <a:t>\</a:t>
            </a:r>
            <a:r>
              <a:rPr lang="zh-CN" altLang="en-US" sz="1600" i="1" dirty="0" smtClean="0"/>
              <a:t>或</a:t>
            </a:r>
            <a:r>
              <a:rPr lang="en-US" sz="1600" i="1" dirty="0"/>
              <a:t>C:\Program Files (x86</a:t>
            </a:r>
            <a:r>
              <a:rPr lang="en-US" sz="1600" i="1" dirty="0" smtClean="0"/>
              <a:t>)\</a:t>
            </a:r>
            <a:r>
              <a:rPr lang="zh-CN" altLang="en-US" sz="1600" i="1" dirty="0" smtClean="0"/>
              <a:t>路径下的操作都需要管理员权限，如果需要的的话，可以考虑把安装路径改为</a:t>
            </a:r>
            <a:r>
              <a:rPr lang="en-US" altLang="zh-CN" sz="1600" i="1" dirty="0" smtClean="0"/>
              <a:t>C:\Aeroflex\...</a:t>
            </a:r>
          </a:p>
          <a:p>
            <a:pPr marL="5715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3860800"/>
            <a:ext cx="33766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3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TMA</a:t>
            </a:r>
            <a:r>
              <a:rPr lang="zh-CN" altLang="en-US" dirty="0" smtClean="0"/>
              <a:t>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安装路径包含六个文件夹</a:t>
            </a:r>
            <a:endParaRPr lang="en-US" altLang="zh-CN" dirty="0" smtClean="0"/>
          </a:p>
          <a:p>
            <a:pPr lvl="1"/>
            <a:r>
              <a:rPr lang="en-US" b="1" dirty="0" err="1" smtClean="0"/>
              <a:t>diversifEye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模板和工具，用于生成</a:t>
            </a:r>
            <a:r>
              <a:rPr lang="en-US" altLang="zh-CN" dirty="0" smtClean="0"/>
              <a:t>RDA</a:t>
            </a:r>
            <a:r>
              <a:rPr lang="zh-CN" altLang="en-US" dirty="0"/>
              <a:t>脚</a:t>
            </a:r>
            <a:r>
              <a:rPr lang="zh-CN" altLang="en-US" dirty="0" smtClean="0"/>
              <a:t>本。</a:t>
            </a:r>
            <a:endParaRPr lang="en-US" altLang="zh-CN" dirty="0" smtClean="0"/>
          </a:p>
          <a:p>
            <a:pPr lvl="1"/>
            <a:r>
              <a:rPr lang="en-US" b="1" dirty="0" smtClean="0"/>
              <a:t>Documentation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相关的帮助文档，包括</a:t>
            </a:r>
            <a:r>
              <a:rPr lang="en-US" altLang="zh-CN" dirty="0" smtClean="0"/>
              <a:t>TM500/E500</a:t>
            </a:r>
            <a:r>
              <a:rPr lang="zh-CN" altLang="en-US" dirty="0" smtClean="0"/>
              <a:t>安装手册、</a:t>
            </a:r>
            <a:r>
              <a:rPr lang="en-US" altLang="zh-CN" dirty="0" smtClean="0"/>
              <a:t>EXT-MUE/E500 TMA</a:t>
            </a:r>
            <a:r>
              <a:rPr lang="zh-CN" altLang="en-US" dirty="0" smtClean="0"/>
              <a:t>用户手册、</a:t>
            </a:r>
            <a:r>
              <a:rPr lang="en-US" altLang="zh-CN" dirty="0" smtClean="0"/>
              <a:t>Command Reference Manual (CRM)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Measurement Reference Manual</a:t>
            </a:r>
            <a:r>
              <a:rPr lang="zh-CN" altLang="en-US" dirty="0" smtClean="0"/>
              <a:t>以及</a:t>
            </a:r>
            <a:r>
              <a:rPr lang="en-US" altLang="zh-CN" dirty="0" err="1" smtClean="0"/>
              <a:t>diversifEye</a:t>
            </a:r>
            <a:r>
              <a:rPr lang="en-US" altLang="zh-CN" dirty="0" smtClean="0"/>
              <a:t> Reference Manual</a:t>
            </a:r>
            <a:r>
              <a:rPr lang="zh-CN" altLang="en-US" dirty="0" smtClean="0"/>
              <a:t>等等。</a:t>
            </a:r>
            <a:endParaRPr lang="en-US" altLang="zh-CN" dirty="0" smtClean="0"/>
          </a:p>
          <a:p>
            <a:pPr lvl="1"/>
            <a:r>
              <a:rPr lang="en-US" b="1" dirty="0" smtClean="0"/>
              <a:t>HSDL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 DSP/HLC log</a:t>
            </a:r>
            <a:r>
              <a:rPr lang="zh-CN" altLang="en-US" dirty="0" smtClean="0"/>
              <a:t>抓取和解析工具。</a:t>
            </a:r>
            <a:endParaRPr lang="en-US" altLang="zh-CN" dirty="0" smtClean="0"/>
          </a:p>
          <a:p>
            <a:pPr lvl="1"/>
            <a:r>
              <a:rPr lang="en-US" b="1" dirty="0" err="1" smtClean="0"/>
              <a:t>ppc_pq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软件。</a:t>
            </a:r>
            <a:endParaRPr lang="en-US" altLang="zh-CN" dirty="0" smtClean="0"/>
          </a:p>
          <a:p>
            <a:pPr lvl="1"/>
            <a:r>
              <a:rPr lang="en-US" b="1" dirty="0"/>
              <a:t>Test Mobile </a:t>
            </a:r>
            <a:r>
              <a:rPr lang="en-US" b="1" dirty="0" smtClean="0"/>
              <a:t>Application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客户端（</a:t>
            </a:r>
            <a:r>
              <a:rPr lang="en-US" altLang="zh-CN" dirty="0" smtClean="0"/>
              <a:t>TMA.exe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zh-CN" altLang="en-US" dirty="0"/>
              <a:t>通</a:t>
            </a:r>
            <a:r>
              <a:rPr lang="zh-CN" altLang="en-US" dirty="0" smtClean="0"/>
              <a:t>过开始菜单或</a:t>
            </a:r>
            <a:r>
              <a:rPr lang="en-US" altLang="zh-CN" dirty="0"/>
              <a:t>Test Mobile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文件夹打开</a:t>
            </a:r>
            <a:r>
              <a:rPr lang="en-US" altLang="zh-CN" dirty="0" smtClean="0"/>
              <a:t>TMA.exe</a:t>
            </a:r>
            <a:r>
              <a:rPr lang="zh-CN" altLang="en-US" dirty="0" smtClean="0"/>
              <a:t>，请选择</a:t>
            </a:r>
            <a:r>
              <a:rPr lang="en-US" altLang="zh-CN" dirty="0" smtClean="0"/>
              <a:t>EXT-MUE</a:t>
            </a:r>
            <a:r>
              <a:rPr lang="zh-CN" altLang="en-US" dirty="0" smtClean="0"/>
              <a:t>界面。</a:t>
            </a:r>
            <a:endParaRPr lang="en-US" altLang="zh-CN" dirty="0"/>
          </a:p>
          <a:p>
            <a:pPr marL="0" indent="0">
              <a:buNone/>
            </a:pPr>
            <a:endParaRPr lang="en-US" altLang="zh-CN" sz="1600" i="1" dirty="0" smtClean="0"/>
          </a:p>
          <a:p>
            <a:pPr marL="0" indent="0">
              <a:buNone/>
            </a:pPr>
            <a:r>
              <a:rPr lang="zh-CN" altLang="en-US" sz="1600" i="1" dirty="0" smtClean="0"/>
              <a:t>备注：</a:t>
            </a:r>
            <a:r>
              <a:rPr lang="en-US" altLang="zh-CN" sz="1600" i="1" dirty="0" smtClean="0"/>
              <a:t>E500</a:t>
            </a:r>
            <a:r>
              <a:rPr lang="zh-CN" altLang="en-US" sz="1600" i="1" dirty="0" smtClean="0"/>
              <a:t>界面将在其它文档进一步介绍。</a:t>
            </a:r>
            <a:endParaRPr lang="en-US" sz="1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Profile</a:t>
            </a:r>
            <a:r>
              <a:rPr lang="zh-CN" altLang="en-US" dirty="0" smtClean="0"/>
              <a:t>可以用默认的</a:t>
            </a:r>
            <a:r>
              <a:rPr lang="en-US" altLang="zh-CN" i="1" dirty="0"/>
              <a:t>Default </a:t>
            </a:r>
            <a:r>
              <a:rPr lang="en-US" altLang="zh-CN" i="1" dirty="0" smtClean="0"/>
              <a:t>User</a:t>
            </a:r>
            <a:r>
              <a:rPr lang="zh-CN" altLang="en-US" dirty="0" smtClean="0"/>
              <a:t>，也可以自定义一个新的</a:t>
            </a:r>
            <a:r>
              <a:rPr lang="en-US" altLang="zh-CN" dirty="0" smtClean="0"/>
              <a:t>profile.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EXT-MUE GUI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981200"/>
            <a:ext cx="3802063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2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配置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Connection Settings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73881"/>
            <a:ext cx="6313487" cy="516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8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obham Wireless colours">
      <a:dk1>
        <a:srgbClr val="1E1E1E"/>
      </a:dk1>
      <a:lt1>
        <a:srgbClr val="FFFFFF"/>
      </a:lt1>
      <a:dk2>
        <a:srgbClr val="00A4F2"/>
      </a:dk2>
      <a:lt2>
        <a:srgbClr val="8996A0"/>
      </a:lt2>
      <a:accent1>
        <a:srgbClr val="00A8B4"/>
      </a:accent1>
      <a:accent2>
        <a:srgbClr val="FF7900"/>
      </a:accent2>
      <a:accent3>
        <a:srgbClr val="165788"/>
      </a:accent3>
      <a:accent4>
        <a:srgbClr val="181818"/>
      </a:accent4>
      <a:accent5>
        <a:srgbClr val="00A8B4"/>
      </a:accent5>
      <a:accent6>
        <a:srgbClr val="165788"/>
      </a:accent6>
      <a:hlink>
        <a:srgbClr val="00A4F2"/>
      </a:hlink>
      <a:folHlink>
        <a:srgbClr val="FF7900"/>
      </a:folHlink>
    </a:clrScheme>
    <a:fontScheme name="Cobham Group Slide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marL="180975" indent="-180975">
          <a:buClr>
            <a:srgbClr val="00A4F2"/>
          </a:buClr>
          <a:defRPr sz="2200" dirty="0" err="1" smtClean="0"/>
        </a:defPPr>
      </a:lstStyle>
    </a:txDef>
  </a:objectDefaults>
  <a:extraClrSchemeLst>
    <a:extraClrScheme>
      <a:clrScheme name="Cobham Group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3">
        <a:dk1>
          <a:srgbClr val="1E1E1E"/>
        </a:dk1>
        <a:lt1>
          <a:srgbClr val="FFFFFF"/>
        </a:lt1>
        <a:dk2>
          <a:srgbClr val="00A4F2"/>
        </a:dk2>
        <a:lt2>
          <a:srgbClr val="8996A0"/>
        </a:lt2>
        <a:accent1>
          <a:srgbClr val="00A4F2"/>
        </a:accent1>
        <a:accent2>
          <a:srgbClr val="44697D"/>
        </a:accent2>
        <a:accent3>
          <a:srgbClr val="FFFFFF"/>
        </a:accent3>
        <a:accent4>
          <a:srgbClr val="181818"/>
        </a:accent4>
        <a:accent5>
          <a:srgbClr val="AACFF7"/>
        </a:accent5>
        <a:accent6>
          <a:srgbClr val="3D5E71"/>
        </a:accent6>
        <a:hlink>
          <a:srgbClr val="AAA38E"/>
        </a:hlink>
        <a:folHlink>
          <a:srgbClr val="FF7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280</TotalTime>
  <Words>2271</Words>
  <Application>Microsoft Office PowerPoint</Application>
  <PresentationFormat>On-screen Show (4:3)</PresentationFormat>
  <Paragraphs>279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blank</vt:lpstr>
      <vt:lpstr>PowerPoint Presentation</vt:lpstr>
      <vt:lpstr>主要内容</vt:lpstr>
      <vt:lpstr>TMA安装与配置</vt:lpstr>
      <vt:lpstr>TM500软件版本</vt:lpstr>
      <vt:lpstr>TMA安装</vt:lpstr>
      <vt:lpstr>TMA安装</vt:lpstr>
      <vt:lpstr>TMA安装</vt:lpstr>
      <vt:lpstr>TMA配置</vt:lpstr>
      <vt:lpstr>TMA配置</vt:lpstr>
      <vt:lpstr>TMA配置</vt:lpstr>
      <vt:lpstr>TMA配置</vt:lpstr>
      <vt:lpstr>Test Mobile Application (TMA)</vt:lpstr>
      <vt:lpstr>TMA配置</vt:lpstr>
      <vt:lpstr>TMA配置</vt:lpstr>
      <vt:lpstr>TMA配置</vt:lpstr>
      <vt:lpstr>TMA配置</vt:lpstr>
      <vt:lpstr>TMA配置</vt:lpstr>
      <vt:lpstr>TMA配置</vt:lpstr>
      <vt:lpstr>FileZilla Server</vt:lpstr>
      <vt:lpstr>FileZilla Server</vt:lpstr>
      <vt:lpstr>FileZilla Server</vt:lpstr>
      <vt:lpstr>射频卡固件升级</vt:lpstr>
      <vt:lpstr>固件升级</vt:lpstr>
      <vt:lpstr>固件升级</vt:lpstr>
      <vt:lpstr>固件升级</vt:lpstr>
      <vt:lpstr>固件升级</vt:lpstr>
      <vt:lpstr>固件升级</vt:lpstr>
      <vt:lpstr>固件升级</vt:lpstr>
      <vt:lpstr>固件升级</vt:lpstr>
      <vt:lpstr>软件版本切换</vt:lpstr>
      <vt:lpstr>软件版本切换</vt:lpstr>
      <vt:lpstr>软件版本切换</vt:lpstr>
      <vt:lpstr>软件版本切换</vt:lpstr>
      <vt:lpstr>软件版本切换</vt:lpstr>
      <vt:lpstr>软件版本切换</vt:lpstr>
      <vt:lpstr>软件版本切换</vt:lpstr>
      <vt:lpstr>软件版本切换</vt:lpstr>
      <vt:lpstr>References</vt:lpstr>
      <vt:lpstr>Change History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Klein Jiang</dc:creator>
  <cp:lastModifiedBy>Klein Jiang</cp:lastModifiedBy>
  <cp:revision>114</cp:revision>
  <dcterms:created xsi:type="dcterms:W3CDTF">2016-06-02T07:23:09Z</dcterms:created>
  <dcterms:modified xsi:type="dcterms:W3CDTF">2016-07-25T03:18:54Z</dcterms:modified>
</cp:coreProperties>
</file>